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76" r:id="rId6"/>
    <p:sldId id="261" r:id="rId7"/>
    <p:sldId id="277" r:id="rId8"/>
    <p:sldId id="278" r:id="rId9"/>
    <p:sldId id="296" r:id="rId10"/>
    <p:sldId id="279" r:id="rId11"/>
    <p:sldId id="280" r:id="rId12"/>
    <p:sldId id="281" r:id="rId13"/>
    <p:sldId id="282" r:id="rId14"/>
    <p:sldId id="283" r:id="rId15"/>
    <p:sldId id="284" r:id="rId16"/>
    <p:sldId id="262" r:id="rId17"/>
    <p:sldId id="285" r:id="rId18"/>
    <p:sldId id="263" r:id="rId19"/>
    <p:sldId id="286" r:id="rId20"/>
    <p:sldId id="287" r:id="rId21"/>
    <p:sldId id="288" r:id="rId22"/>
    <p:sldId id="264" r:id="rId23"/>
    <p:sldId id="289" r:id="rId24"/>
    <p:sldId id="265" r:id="rId25"/>
    <p:sldId id="290" r:id="rId26"/>
    <p:sldId id="291" r:id="rId27"/>
    <p:sldId id="266" r:id="rId28"/>
    <p:sldId id="292" r:id="rId29"/>
    <p:sldId id="293" r:id="rId30"/>
    <p:sldId id="294" r:id="rId31"/>
    <p:sldId id="295" r:id="rId32"/>
    <p:sldId id="275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0"/>
    <p:restoredTop sz="94670"/>
  </p:normalViewPr>
  <p:slideViewPr>
    <p:cSldViewPr snapToGrid="0">
      <p:cViewPr varScale="1">
        <p:scale>
          <a:sx n="103" d="100"/>
          <a:sy n="103" d="100"/>
        </p:scale>
        <p:origin x="1136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9CEEDE-E61E-F34C-A128-94546434E40B}" type="datetimeFigureOut">
              <a:rPr lang="en-US" smtClean="0"/>
              <a:t>2/15/25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16A4C8-DC1B-CA4D-9633-EE07EA1B44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038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36E555-0792-BBF9-99E5-12CAE998C8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1A9901-5543-B9E0-0FCC-8C359373CC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C36A70-0A9D-B84D-729E-F54060C6A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426D-7F98-464A-83A9-132ED59CE0D8}" type="datetimeFigureOut">
              <a:rPr lang="en-US" smtClean="0"/>
              <a:t>2/15/25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330183-0F49-73E5-FDB3-0BD48A0D0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12C278-B2FF-F701-ADF5-A74824F72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AC914-883A-EE4B-877A-13FDF1860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034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EBE67-BBAE-48B1-4077-4529B5261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74FBC6-C8FD-9B17-944A-6C4064062A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328EFA-96B6-EFB5-DEAE-392656089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426D-7F98-464A-83A9-132ED59CE0D8}" type="datetimeFigureOut">
              <a:rPr lang="en-US" smtClean="0"/>
              <a:t>2/15/25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A6ECEB-9589-AB00-EF58-4AAA72FC8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9BF1A3-6B15-7562-947E-9E8D1E293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AC914-883A-EE4B-877A-13FDF1860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843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9420709-FF92-AE77-8B55-59E46508BD2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6348B8-85B2-CEC3-7EFC-C766DB1171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86B6C-F762-FD98-5DC7-8E8543769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426D-7F98-464A-83A9-132ED59CE0D8}" type="datetimeFigureOut">
              <a:rPr lang="en-US" smtClean="0"/>
              <a:t>2/15/25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FA0C80-9632-E5EC-214C-A57C16AD6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8A65DC-7FC3-A3C3-0741-201685C61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AC914-883A-EE4B-877A-13FDF1860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879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BF786-9E08-1E0E-5D5B-0F05C1CC8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5E91B4-0561-F314-C8F1-23B96F2DA2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FDBA50-1AE4-AC63-7EAA-F3F5FC131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426D-7F98-464A-83A9-132ED59CE0D8}" type="datetimeFigureOut">
              <a:rPr lang="en-US" smtClean="0"/>
              <a:t>2/15/25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D9FAF-B046-09F0-CAD4-0AB139E74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50AB67-9047-1689-9F13-3F520218C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AC914-883A-EE4B-877A-13FDF1860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223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DBA95-C729-E458-9F27-B2FDD9A29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5C25F4-E0C4-B845-F5D4-81FCC36DA9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EA1651-FB2C-CC5F-C110-77B11544F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426D-7F98-464A-83A9-132ED59CE0D8}" type="datetimeFigureOut">
              <a:rPr lang="en-US" smtClean="0"/>
              <a:t>2/15/25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D9A929-B68A-31A6-92AB-B1ACAD455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DFA7BC-114B-CC49-C321-FEAB6DA80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AC914-883A-EE4B-877A-13FDF1860C0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4937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5F06C-DA76-1F0A-E975-816D01C93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105FE7-AD0A-9888-7C89-E3FFABE1B4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3AF572-5AFF-5C19-59AE-CB18EC9706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2B3961-BEC0-A81A-82E4-6B55508D7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426D-7F98-464A-83A9-132ED59CE0D8}" type="datetimeFigureOut">
              <a:rPr lang="en-US" smtClean="0"/>
              <a:t>2/15/25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6160CC-0D49-1A36-0BB4-B52F8F03C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1C926C-E84D-5E8F-43C6-749B4CE3A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AC914-883A-EE4B-877A-13FDF1860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062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27BB4-6468-BC52-13DB-9D2548E81E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E40CC-2788-8EF3-1685-01D918778D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9C5B71-8BF3-4555-33D1-CD434565FE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A72503-4B46-9BEF-B1E2-E7BBF8A391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53126E-D477-9554-107A-9425E855D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23EC41-017B-AA3A-DEAA-A05CA4172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426D-7F98-464A-83A9-132ED59CE0D8}" type="datetimeFigureOut">
              <a:rPr lang="en-US" smtClean="0"/>
              <a:t>2/15/25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BA0DF8-1FCF-B690-EC6A-9D19F107D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18C0542-1CF2-77D4-6E11-18E051051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AC914-883A-EE4B-877A-13FDF1860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832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634A3-F192-80D7-066C-93AF8B704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C9A983-260B-FDF4-AD86-ACE5690629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426D-7F98-464A-83A9-132ED59CE0D8}" type="datetimeFigureOut">
              <a:rPr lang="en-US" smtClean="0"/>
              <a:t>2/15/25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A53E6B-2DC7-E4D6-DC1B-47820216A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6BC4A7-0A22-5006-1590-C4993B466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AC914-883A-EE4B-877A-13FDF1860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091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8B1F1A-274C-6DAA-24B6-7E5F2E66A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426D-7F98-464A-83A9-132ED59CE0D8}" type="datetimeFigureOut">
              <a:rPr lang="en-US" smtClean="0"/>
              <a:t>2/15/25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C256344-1955-421D-2F70-F07A84C6C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AE4259-047A-8C48-33DF-8E3979193E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AC914-883A-EE4B-877A-13FDF1860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205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BC614-D81E-9E5A-2466-97F442D72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F18560-50C7-A06A-578B-0302773437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89824F-C078-209C-C749-5FFD767045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B32699-26A5-1D08-4C38-D7F1C9312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426D-7F98-464A-83A9-132ED59CE0D8}" type="datetimeFigureOut">
              <a:rPr lang="en-US" smtClean="0"/>
              <a:t>2/15/25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9DC931-A0BF-EA44-7FD0-F6F8291F9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C1A0DF-7F26-A395-5DA1-DC5D4EB39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AC914-883A-EE4B-877A-13FDF1860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005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3102F-D2B0-8242-577B-97EDDBA44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043A3D-B20F-2F7A-24CC-C751459AD3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C0D7CF-FE6E-4A82-7C91-8464F5AEED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A8088E-D6FF-2FB0-39CC-5A1FB1545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426D-7F98-464A-83A9-132ED59CE0D8}" type="datetimeFigureOut">
              <a:rPr lang="en-US" smtClean="0"/>
              <a:t>2/15/25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23B328-2C05-DA4D-9AF5-9D57063D7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047835-1371-1481-E28B-E42A8E839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AC914-883A-EE4B-877A-13FDF1860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7620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EB3F6C7-9B6C-03B3-820B-D4781CE3E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4BD9E2-69B2-AEE1-9AC9-001EF25F07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BBAAC8-5F53-C128-2119-56BC52B147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E426D-7F98-464A-83A9-132ED59CE0D8}" type="datetimeFigureOut">
              <a:rPr lang="en-US" smtClean="0"/>
              <a:t>2/15/25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B54E0D-27F3-277A-3289-8BBC2092FE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41C23F-9CA4-8410-4962-16E865007F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9AC914-883A-EE4B-877A-13FDF1860C06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black background with blue and green text&#10;&#10;AI-generated content may be incorrect.">
            <a:extLst>
              <a:ext uri="{FF2B5EF4-FFF2-40B4-BE49-F238E27FC236}">
                <a16:creationId xmlns:a16="http://schemas.microsoft.com/office/drawing/2014/main" id="{C76AEFB8-63B8-19E5-AF3D-16CE2971966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8724900" y="5505449"/>
            <a:ext cx="2743200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382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F123374-0FE4-2BB7-4A5D-F155E56C4E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43197" y="3632333"/>
            <a:ext cx="3705606" cy="1655762"/>
          </a:xfrm>
        </p:spPr>
        <p:txBody>
          <a:bodyPr/>
          <a:lstStyle/>
          <a:p>
            <a:r>
              <a:rPr lang="en-US" dirty="0"/>
              <a:t>Simple traffic generation strategies</a:t>
            </a:r>
          </a:p>
        </p:txBody>
      </p:sp>
      <p:pic>
        <p:nvPicPr>
          <p:cNvPr id="8" name="Picture 7" descr="A black background with blue and green text&#10;&#10;AI-generated content may be incorrect.">
            <a:extLst>
              <a:ext uri="{FF2B5EF4-FFF2-40B4-BE49-F238E27FC236}">
                <a16:creationId xmlns:a16="http://schemas.microsoft.com/office/drawing/2014/main" id="{CA6F7DE4-7D92-F3A6-5194-BD2B24FF51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351" y="1821162"/>
            <a:ext cx="5695093" cy="213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5533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F592F9-6F48-BE98-6615-5C5F2FB679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39735-12AD-EA1F-E4A6-20772AD9C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Search Engine Optimization (SEO)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070465-305D-5587-C3BA-7D01EB8E46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Still a huge traffic source in 2025!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/>
              <a:t>On-page SEO</a:t>
            </a:r>
            <a:r>
              <a:rPr lang="en-US" dirty="0"/>
              <a:t>: Optimizing the content of your website to help it rank better in search engine results.</a:t>
            </a:r>
          </a:p>
          <a:p>
            <a:pPr lvl="1"/>
            <a:r>
              <a:rPr lang="en-US" dirty="0"/>
              <a:t>E.g. keyword optimized content, meta tags, headers, etc.</a:t>
            </a:r>
          </a:p>
          <a:p>
            <a:r>
              <a:rPr lang="en-US" b="1" dirty="0"/>
              <a:t>Off-page SEO: </a:t>
            </a:r>
            <a:r>
              <a:rPr lang="en-US" dirty="0"/>
              <a:t>Making optimizations that are outside of your website </a:t>
            </a:r>
          </a:p>
          <a:p>
            <a:pPr lvl="1"/>
            <a:r>
              <a:rPr lang="en-US" dirty="0"/>
              <a:t>E.g. backlinks to increase authority</a:t>
            </a:r>
          </a:p>
        </p:txBody>
      </p:sp>
    </p:spTree>
    <p:extLst>
      <p:ext uri="{BB962C8B-B14F-4D97-AF65-F5344CB8AC3E}">
        <p14:creationId xmlns:p14="http://schemas.microsoft.com/office/powerpoint/2010/main" val="33249099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A4FBBD-4DA0-D573-199A-D2EF08EF6E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8E22D9-665A-ADF3-737A-5C6F3A019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Search Engine Optimization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567895-7CC6-0C0A-1F92-B794C7B131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SEO traffic – people who come to your website from organic search</a:t>
            </a:r>
          </a:p>
          <a:p>
            <a:r>
              <a:rPr lang="en-US" dirty="0"/>
              <a:t>Free and can provide long-term results</a:t>
            </a:r>
          </a:p>
          <a:p>
            <a:r>
              <a:rPr lang="en-US" dirty="0"/>
              <a:t>Keep in mind that goalposts are constantly changing</a:t>
            </a:r>
          </a:p>
          <a:p>
            <a:r>
              <a:rPr lang="en-US" dirty="0"/>
              <a:t>Think long-term!</a:t>
            </a:r>
          </a:p>
        </p:txBody>
      </p:sp>
    </p:spTree>
    <p:extLst>
      <p:ext uri="{BB962C8B-B14F-4D97-AF65-F5344CB8AC3E}">
        <p14:creationId xmlns:p14="http://schemas.microsoft.com/office/powerpoint/2010/main" val="36297553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9E473B-B00E-ADE1-799A-4A6973698B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778A47-9042-34E8-4BC4-EB31082281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Search Engine Optimization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0E1A04-843D-2843-46A7-43DFCAD029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b="1" dirty="0"/>
              <a:t>Start with basic keyword research</a:t>
            </a:r>
          </a:p>
          <a:p>
            <a:pPr lvl="1"/>
            <a:r>
              <a:rPr lang="en-US" sz="2000" dirty="0"/>
              <a:t>Google Keyword Planner, </a:t>
            </a:r>
            <a:r>
              <a:rPr lang="en-US" sz="2000" dirty="0" err="1"/>
              <a:t>Semrush</a:t>
            </a:r>
            <a:r>
              <a:rPr lang="en-US" sz="2000" dirty="0"/>
              <a:t> Keyword Magic Tool, etc.</a:t>
            </a:r>
          </a:p>
          <a:p>
            <a:pPr lvl="1"/>
            <a:r>
              <a:rPr lang="en-US" sz="2000" dirty="0"/>
              <a:t>Google search suggestions – free!</a:t>
            </a:r>
          </a:p>
          <a:p>
            <a:pPr marL="457200" lvl="1" indent="0">
              <a:buNone/>
            </a:pPr>
            <a:endParaRPr lang="en-US" sz="2000" dirty="0"/>
          </a:p>
          <a:p>
            <a:r>
              <a:rPr lang="en-US" sz="2000" b="1" dirty="0"/>
              <a:t>Look for broad terms – e.g. “fly fishing”</a:t>
            </a:r>
          </a:p>
          <a:p>
            <a:pPr lvl="1"/>
            <a:r>
              <a:rPr lang="en-US" sz="2000" dirty="0"/>
              <a:t>Then narrow it down – e.g. “fly fishing tips” “fly fishing tips for beginners” “fly fishing tips for smallmouth bass”</a:t>
            </a:r>
          </a:p>
          <a:p>
            <a:pPr lvl="1"/>
            <a:endParaRPr lang="en-US" sz="2000" dirty="0"/>
          </a:p>
          <a:p>
            <a:r>
              <a:rPr lang="en-US" sz="2000" dirty="0"/>
              <a:t>Use SEO tools to find estimated monthly search volumes</a:t>
            </a:r>
          </a:p>
          <a:p>
            <a:r>
              <a:rPr lang="en-US" sz="2000" dirty="0"/>
              <a:t>Look for relevant keywords with high volumes and low competition (in an ideal world!)</a:t>
            </a:r>
          </a:p>
          <a:p>
            <a:r>
              <a:rPr lang="en-US" sz="2000" dirty="0"/>
              <a:t>Look for long-tail keywords (search phrases of 3+ words)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6330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EBAE6C-907A-C319-8A10-3D22319D11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166D4-918E-A6DD-FF97-6427B3048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Search Engine Optimization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97B08A-1047-CF8F-F072-44C482DD98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Consider search intent</a:t>
            </a:r>
          </a:p>
          <a:p>
            <a:r>
              <a:rPr lang="en-US" dirty="0"/>
              <a:t>E.g. Someone searching for “fly fishing tips” is looking for informational content, while someone searching for “best fly fishing rods” may be intending to make a purchase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53136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8FB590-22FE-F2DF-7820-DD25589128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A6609-DA66-270C-078E-E1B4BC6FCE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Search Engine Optimization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C1024B-A382-2A4B-4BB1-BD02994126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Content optimization:</a:t>
            </a:r>
          </a:p>
          <a:p>
            <a:pPr lvl="1"/>
            <a:r>
              <a:rPr lang="en-US" dirty="0"/>
              <a:t>Title Tag</a:t>
            </a:r>
          </a:p>
          <a:p>
            <a:pPr lvl="1"/>
            <a:r>
              <a:rPr lang="en-US" dirty="0"/>
              <a:t>Meta Description</a:t>
            </a:r>
          </a:p>
          <a:p>
            <a:pPr lvl="1"/>
            <a:r>
              <a:rPr lang="en-US" dirty="0"/>
              <a:t>Header Tags (H1, H2, H3)</a:t>
            </a:r>
          </a:p>
          <a:p>
            <a:pPr lvl="1"/>
            <a:r>
              <a:rPr lang="en-US" dirty="0"/>
              <a:t>Image Optimization</a:t>
            </a:r>
          </a:p>
          <a:p>
            <a:endParaRPr lang="en-US" dirty="0"/>
          </a:p>
          <a:p>
            <a:r>
              <a:rPr lang="en-US" b="1" dirty="0"/>
              <a:t>Think helpful, high-quality content!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26250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952821-59BA-2A1D-864D-00F3E12992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F4F9C-667E-B643-BF18-259A9EE8D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Search Engine Optimization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6D3016-6A88-C108-1AE3-EBFF679B71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Other SEO basics:</a:t>
            </a:r>
          </a:p>
          <a:p>
            <a:pPr lvl="1"/>
            <a:r>
              <a:rPr lang="en-US" dirty="0"/>
              <a:t>Link building to increase authority</a:t>
            </a:r>
          </a:p>
          <a:p>
            <a:pPr lvl="1"/>
            <a:r>
              <a:rPr lang="en-US" dirty="0"/>
              <a:t>Improve page speed</a:t>
            </a:r>
          </a:p>
          <a:p>
            <a:pPr lvl="1"/>
            <a:r>
              <a:rPr lang="en-US" dirty="0"/>
              <a:t>Prioritize user experience</a:t>
            </a:r>
          </a:p>
          <a:p>
            <a:pPr lvl="1"/>
            <a:r>
              <a:rPr lang="en-US" dirty="0"/>
              <a:t>Keep your website up-to-date – regular, high-quality content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47943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E0AE51-BCA1-CC59-C1E3-89F6546414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Content Marketing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C99F3E-B92F-D8C3-23AE-F97053ACCF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/>
              <a:t>Creating valuable free content that attracts your ideal audience</a:t>
            </a:r>
          </a:p>
          <a:p>
            <a:pPr lvl="1"/>
            <a:r>
              <a:rPr lang="en-US" sz="2000" dirty="0"/>
              <a:t>Blogs</a:t>
            </a:r>
          </a:p>
          <a:p>
            <a:pPr lvl="1"/>
            <a:r>
              <a:rPr lang="en-US" sz="2000" dirty="0"/>
              <a:t>Videos</a:t>
            </a:r>
          </a:p>
          <a:p>
            <a:pPr lvl="1"/>
            <a:r>
              <a:rPr lang="en-US" sz="2000" dirty="0"/>
              <a:t>Social content</a:t>
            </a:r>
          </a:p>
          <a:p>
            <a:pPr lvl="1"/>
            <a:r>
              <a:rPr lang="en-US" sz="2000" dirty="0"/>
              <a:t>Infographics</a:t>
            </a:r>
          </a:p>
          <a:p>
            <a:pPr lvl="1"/>
            <a:r>
              <a:rPr lang="en-US" sz="2000" dirty="0"/>
              <a:t>Reports, </a:t>
            </a:r>
            <a:r>
              <a:rPr lang="en-US" sz="2000" dirty="0" err="1"/>
              <a:t>ebooks</a:t>
            </a:r>
            <a:r>
              <a:rPr lang="en-US" sz="2000" dirty="0"/>
              <a:t> and whitepapers</a:t>
            </a:r>
          </a:p>
          <a:p>
            <a:pPr lvl="1"/>
            <a:r>
              <a:rPr lang="en-US" sz="2000" dirty="0"/>
              <a:t>Podcasts</a:t>
            </a:r>
          </a:p>
          <a:p>
            <a:pPr lvl="1"/>
            <a:r>
              <a:rPr lang="en-US" sz="2000" dirty="0"/>
              <a:t>Free courses</a:t>
            </a:r>
          </a:p>
          <a:p>
            <a:r>
              <a:rPr lang="en-US" sz="2400" dirty="0"/>
              <a:t>Can be a great way to generate free traffic and build a relationship with your audience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9957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A5EAAB-EBA0-7CEA-6885-E7D2603B68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4D8E6-1C45-26BC-A25E-B5DF3EA45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Content Marketing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43CF13-3036-2551-EBF4-6E793AA7B4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/>
              <a:t>Utilise</a:t>
            </a:r>
            <a:r>
              <a:rPr lang="en-US" dirty="0"/>
              <a:t> AI – but work on your prompts, and make it more personal.</a:t>
            </a:r>
          </a:p>
          <a:p>
            <a:endParaRPr lang="en-US" dirty="0"/>
          </a:p>
          <a:p>
            <a:r>
              <a:rPr lang="en-US" dirty="0"/>
              <a:t>Repurpose your content into other formats – e.g. turning a YouTube video into a written report, or an </a:t>
            </a:r>
            <a:r>
              <a:rPr lang="en-US" dirty="0" err="1"/>
              <a:t>ebook</a:t>
            </a:r>
            <a:r>
              <a:rPr lang="en-US" dirty="0"/>
              <a:t> into a YT video, podcast episode, email series, etc.</a:t>
            </a:r>
          </a:p>
          <a:p>
            <a:endParaRPr lang="en-US" dirty="0"/>
          </a:p>
          <a:p>
            <a:r>
              <a:rPr lang="en-US" dirty="0"/>
              <a:t>Distributing your content:</a:t>
            </a:r>
          </a:p>
          <a:p>
            <a:pPr lvl="1"/>
            <a:r>
              <a:rPr lang="en-US" dirty="0"/>
              <a:t>Share it on social media</a:t>
            </a:r>
          </a:p>
          <a:p>
            <a:pPr lvl="1"/>
            <a:r>
              <a:rPr lang="en-US" dirty="0"/>
              <a:t>Email newsletters</a:t>
            </a:r>
          </a:p>
          <a:p>
            <a:pPr lvl="1"/>
            <a:r>
              <a:rPr lang="en-US" dirty="0"/>
              <a:t>Video and podcast platforms</a:t>
            </a:r>
          </a:p>
          <a:p>
            <a:pPr lvl="1"/>
            <a:r>
              <a:rPr lang="en-US" dirty="0"/>
              <a:t>Guest blogging</a:t>
            </a:r>
          </a:p>
          <a:p>
            <a:pPr lvl="1"/>
            <a:r>
              <a:rPr lang="en-US" dirty="0"/>
              <a:t>Content aggregators</a:t>
            </a:r>
          </a:p>
          <a:p>
            <a:pPr lvl="1"/>
            <a:endParaRPr lang="en-US" dirty="0"/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21835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9D31E-0EE5-80C6-AD12-02765A6B6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Email Marketing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53942B-0D00-D47D-D20B-3A1545F6F7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money is still in the list!</a:t>
            </a:r>
          </a:p>
          <a:p>
            <a:r>
              <a:rPr lang="en-US" dirty="0"/>
              <a:t>Traffic on tap</a:t>
            </a:r>
          </a:p>
          <a:p>
            <a:endParaRPr lang="en-US" dirty="0"/>
          </a:p>
          <a:p>
            <a:r>
              <a:rPr lang="en-US" b="1" dirty="0"/>
              <a:t>Building an email list:</a:t>
            </a:r>
          </a:p>
          <a:p>
            <a:pPr lvl="1"/>
            <a:r>
              <a:rPr lang="en-US" dirty="0"/>
              <a:t>Need an enticing lead magnet</a:t>
            </a:r>
          </a:p>
          <a:p>
            <a:pPr lvl="2"/>
            <a:r>
              <a:rPr lang="en-US" dirty="0"/>
              <a:t>Free report, online course, video series, PDF, free trial, etc.</a:t>
            </a:r>
          </a:p>
          <a:p>
            <a:pPr lvl="1"/>
            <a:r>
              <a:rPr lang="en-US" dirty="0"/>
              <a:t>What would you sign up for?</a:t>
            </a:r>
          </a:p>
          <a:p>
            <a:pPr lvl="1"/>
            <a:r>
              <a:rPr lang="en-US" dirty="0"/>
              <a:t>High-quality landing/squeeze page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3199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003752-5A88-7B24-C5D1-492D553B30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7CC0B-8342-01B9-F578-FFE4EDBDD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Email Marketing (cont.)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8B7CA9-84CC-2518-AE47-C58975A444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Getting traffic to your lead magnet offer:</a:t>
            </a:r>
          </a:p>
          <a:p>
            <a:pPr lvl="1"/>
            <a:r>
              <a:rPr lang="en-US" dirty="0"/>
              <a:t>Social media </a:t>
            </a:r>
          </a:p>
          <a:p>
            <a:pPr lvl="1"/>
            <a:r>
              <a:rPr lang="en-US" dirty="0"/>
              <a:t>Paid ads</a:t>
            </a:r>
          </a:p>
          <a:p>
            <a:pPr lvl="1"/>
            <a:r>
              <a:rPr lang="en-US" dirty="0"/>
              <a:t>Ad swaps</a:t>
            </a:r>
          </a:p>
          <a:p>
            <a:pPr lvl="1"/>
            <a:r>
              <a:rPr lang="en-US" dirty="0"/>
              <a:t>Guest blogging</a:t>
            </a:r>
          </a:p>
          <a:p>
            <a:pPr lvl="1"/>
            <a:r>
              <a:rPr lang="en-US" dirty="0"/>
              <a:t>Influencer outreach</a:t>
            </a:r>
          </a:p>
          <a:p>
            <a:pPr lvl="1"/>
            <a:r>
              <a:rPr lang="en-US" dirty="0"/>
              <a:t>Video marketing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6332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9032B-375F-95D9-86A3-830C2FB31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Build It and They Will Come… Or </a:t>
            </a:r>
            <a:r>
              <a:rPr lang="en-US" b="1" i="1" dirty="0"/>
              <a:t>Will</a:t>
            </a:r>
            <a:r>
              <a:rPr lang="en-US" b="1" dirty="0"/>
              <a:t> They?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2A152B-542D-A0DF-B6E4-F793691986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People won’t just magically find you!</a:t>
            </a:r>
          </a:p>
          <a:p>
            <a:r>
              <a:rPr lang="en-US" dirty="0"/>
              <a:t>To be successful online, you need traffic – and lots of it.</a:t>
            </a:r>
          </a:p>
          <a:p>
            <a:r>
              <a:rPr lang="en-US" dirty="0"/>
              <a:t>Without traffic, you don’t actually </a:t>
            </a:r>
            <a:r>
              <a:rPr lang="en-US" i="1" dirty="0"/>
              <a:t>have</a:t>
            </a:r>
            <a:r>
              <a:rPr lang="en-US" dirty="0"/>
              <a:t> a business.</a:t>
            </a:r>
          </a:p>
          <a:p>
            <a:r>
              <a:rPr lang="en-US" dirty="0"/>
              <a:t>The more traffic you generate, the more money you’ll usually make!</a:t>
            </a:r>
          </a:p>
        </p:txBody>
      </p:sp>
    </p:spTree>
    <p:extLst>
      <p:ext uri="{BB962C8B-B14F-4D97-AF65-F5344CB8AC3E}">
        <p14:creationId xmlns:p14="http://schemas.microsoft.com/office/powerpoint/2010/main" val="19336847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CD6E4E-0723-BDF2-47E6-BE43F814FB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9C99A-0A94-9A2C-1FCD-F06AE34F9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Email Marketing (cont.)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486B49-5175-70E7-020E-8229C64CB5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Importance of a compelling subject line</a:t>
            </a:r>
          </a:p>
          <a:p>
            <a:pPr lvl="1"/>
            <a:r>
              <a:rPr lang="en-US" dirty="0"/>
              <a:t>Create curiosity and urgency</a:t>
            </a:r>
          </a:p>
          <a:p>
            <a:pPr lvl="1"/>
            <a:r>
              <a:rPr lang="en-US" dirty="0"/>
              <a:t>Personalization</a:t>
            </a:r>
          </a:p>
          <a:p>
            <a:pPr lvl="1"/>
            <a:r>
              <a:rPr lang="en-US" dirty="0"/>
              <a:t>A/B testing</a:t>
            </a:r>
          </a:p>
          <a:p>
            <a:r>
              <a:rPr lang="en-US" dirty="0"/>
              <a:t>Creating engaging email content</a:t>
            </a:r>
          </a:p>
          <a:p>
            <a:pPr lvl="1"/>
            <a:r>
              <a:rPr lang="en-US" dirty="0"/>
              <a:t>Clear call-to-action</a:t>
            </a:r>
          </a:p>
          <a:p>
            <a:pPr lvl="1"/>
            <a:r>
              <a:rPr lang="en-US" dirty="0"/>
              <a:t>Benefit-driven copy</a:t>
            </a:r>
          </a:p>
          <a:p>
            <a:pPr lvl="1"/>
            <a:r>
              <a:rPr lang="en-US" dirty="0"/>
              <a:t>Short and scannable</a:t>
            </a:r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12312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98E1E0-0E1F-54FF-F264-F8F42D801F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DFC09B-CFD7-B60C-8A9F-842AADF55D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Email Marketing (cont.)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C8BDA8-43A2-B33F-CD6B-9F4CCA3501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Leverage automation for traffic:</a:t>
            </a:r>
          </a:p>
          <a:p>
            <a:pPr lvl="1"/>
            <a:r>
              <a:rPr lang="en-US" dirty="0"/>
              <a:t>Welcome autoresponder series</a:t>
            </a:r>
          </a:p>
          <a:p>
            <a:pPr lvl="1"/>
            <a:r>
              <a:rPr lang="en-US" dirty="0"/>
              <a:t>Lead-nurturing sequences</a:t>
            </a:r>
          </a:p>
          <a:p>
            <a:pPr lvl="1"/>
            <a:r>
              <a:rPr lang="en-US" dirty="0"/>
              <a:t>Abandoned cart emails</a:t>
            </a:r>
          </a:p>
          <a:p>
            <a:pPr lvl="1"/>
            <a:endParaRPr lang="en-US" dirty="0"/>
          </a:p>
          <a:p>
            <a:r>
              <a:rPr lang="en-US" dirty="0"/>
              <a:t>Leverage frequency and timing of emails</a:t>
            </a:r>
          </a:p>
          <a:p>
            <a:r>
              <a:rPr lang="en-US" dirty="0"/>
              <a:t>Consistent value to build long-term traffic</a:t>
            </a:r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4574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33FB53-DA9B-B7FD-6149-9E85AC71B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Affiliate Traffic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117057-147D-1872-3C61-B0FD2623A2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Recruit affiliates to drive traffic – perfect for product owners.</a:t>
            </a:r>
          </a:p>
          <a:p>
            <a:r>
              <a:rPr lang="en-US" dirty="0"/>
              <a:t>Affiliates will essentially do the hard work for you!</a:t>
            </a:r>
          </a:p>
          <a:p>
            <a:r>
              <a:rPr lang="en-US" dirty="0"/>
              <a:t>Can be used to build an email list (of buyers) for free.</a:t>
            </a:r>
          </a:p>
          <a:p>
            <a:r>
              <a:rPr lang="en-US" dirty="0"/>
              <a:t>Getting affiliates on board:</a:t>
            </a:r>
          </a:p>
          <a:p>
            <a:pPr lvl="1"/>
            <a:r>
              <a:rPr lang="en-US" dirty="0"/>
              <a:t>Recruit through platforms like </a:t>
            </a:r>
            <a:r>
              <a:rPr lang="en-US" dirty="0" err="1"/>
              <a:t>WarriorPlus</a:t>
            </a:r>
            <a:r>
              <a:rPr lang="en-US" dirty="0"/>
              <a:t>, </a:t>
            </a:r>
            <a:r>
              <a:rPr lang="en-US" dirty="0" err="1"/>
              <a:t>JVZoo</a:t>
            </a:r>
            <a:r>
              <a:rPr lang="en-US" dirty="0"/>
              <a:t>, </a:t>
            </a:r>
            <a:r>
              <a:rPr lang="en-US" dirty="0" err="1"/>
              <a:t>Clickbank</a:t>
            </a:r>
            <a:r>
              <a:rPr lang="en-US" dirty="0"/>
              <a:t>, etc.</a:t>
            </a:r>
          </a:p>
          <a:p>
            <a:pPr marL="0" indent="0"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9810151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CB637C-C5AD-D33E-9322-6D257923F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B1BCB9-AE60-1FF0-855E-CD3392B2C1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Affiliate Traffic (cont.)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5BBACA-0BF4-2127-209A-F2D69AD07C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Attracting affiliates:</a:t>
            </a:r>
          </a:p>
          <a:p>
            <a:pPr lvl="1"/>
            <a:r>
              <a:rPr lang="en-US" dirty="0"/>
              <a:t>Offer attractive commissions (75%+ commonplace for digital products)</a:t>
            </a:r>
          </a:p>
          <a:p>
            <a:pPr lvl="1"/>
            <a:r>
              <a:rPr lang="en-US" dirty="0"/>
              <a:t>Provide ready-made promo materials</a:t>
            </a:r>
          </a:p>
          <a:p>
            <a:pPr lvl="1"/>
            <a:r>
              <a:rPr lang="en-US" dirty="0"/>
              <a:t>Make their life easy!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2357951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BBF04-C112-1E08-CACE-560068E14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Organic Social Traffic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63AF98-16A6-F011-0FE0-C550385C41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One of the biggest traffic sources out there</a:t>
            </a:r>
          </a:p>
          <a:p>
            <a:r>
              <a:rPr lang="en-US" dirty="0"/>
              <a:t>Importance of choosing the right platform for your audience:</a:t>
            </a:r>
          </a:p>
          <a:p>
            <a:pPr lvl="1"/>
            <a:r>
              <a:rPr lang="en-US" dirty="0"/>
              <a:t>Facebook</a:t>
            </a:r>
          </a:p>
          <a:p>
            <a:pPr lvl="1"/>
            <a:r>
              <a:rPr lang="en-US" dirty="0"/>
              <a:t>Instagram</a:t>
            </a:r>
          </a:p>
          <a:p>
            <a:pPr lvl="1"/>
            <a:r>
              <a:rPr lang="en-US" dirty="0"/>
              <a:t>TikTok</a:t>
            </a:r>
          </a:p>
          <a:p>
            <a:pPr lvl="1"/>
            <a:r>
              <a:rPr lang="en-US" dirty="0"/>
              <a:t>X/Twitter</a:t>
            </a:r>
          </a:p>
          <a:p>
            <a:pPr lvl="1"/>
            <a:r>
              <a:rPr lang="en-US" dirty="0"/>
              <a:t>LinkedIn</a:t>
            </a:r>
          </a:p>
          <a:p>
            <a:pPr lvl="1"/>
            <a:r>
              <a:rPr lang="en-US" dirty="0"/>
              <a:t>Snapchat</a:t>
            </a:r>
          </a:p>
          <a:p>
            <a:pPr lvl="1"/>
            <a:r>
              <a:rPr lang="en-US" dirty="0"/>
              <a:t>Pinterest</a:t>
            </a:r>
          </a:p>
          <a:p>
            <a:pPr lvl="1"/>
            <a:r>
              <a:rPr lang="en-US" dirty="0"/>
              <a:t>YouTube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57409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7CE5A2-BC76-B166-C8C9-D4290E699E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3C88C2-A349-83BA-A084-E9305C6E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Organic Social Traffic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D55651-0C5F-E88D-72D5-9CA92F07EB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Optimize your social profiles:</a:t>
            </a:r>
          </a:p>
          <a:p>
            <a:pPr lvl="1"/>
            <a:r>
              <a:rPr lang="en-US" dirty="0"/>
              <a:t>Bio, about section, URLs, pinned posts, etc.</a:t>
            </a:r>
          </a:p>
          <a:p>
            <a:pPr lvl="1"/>
            <a:endParaRPr lang="en-US" dirty="0"/>
          </a:p>
          <a:p>
            <a:r>
              <a:rPr lang="en-US" dirty="0"/>
              <a:t>Content types:</a:t>
            </a:r>
          </a:p>
          <a:p>
            <a:pPr lvl="1"/>
            <a:r>
              <a:rPr lang="en-US" dirty="0"/>
              <a:t>Educational content – tutorials, how-</a:t>
            </a:r>
            <a:r>
              <a:rPr lang="en-US" dirty="0" err="1"/>
              <a:t>tos</a:t>
            </a:r>
            <a:r>
              <a:rPr lang="en-US" dirty="0"/>
              <a:t>, etc.</a:t>
            </a:r>
          </a:p>
          <a:p>
            <a:pPr lvl="1"/>
            <a:r>
              <a:rPr lang="en-US" dirty="0"/>
              <a:t>Engaging content – polls, questions, interactive posts, etc.</a:t>
            </a:r>
          </a:p>
          <a:p>
            <a:pPr lvl="1"/>
            <a:r>
              <a:rPr lang="en-US" dirty="0"/>
              <a:t>Entertaining content – memes, stories, </a:t>
            </a:r>
            <a:r>
              <a:rPr lang="en-US" dirty="0" err="1"/>
              <a:t>etc</a:t>
            </a:r>
            <a:endParaRPr lang="en-US" dirty="0"/>
          </a:p>
          <a:p>
            <a:pPr lvl="1"/>
            <a:r>
              <a:rPr lang="en-US" dirty="0"/>
              <a:t>Promotional content – product announcements, offers, etc.</a:t>
            </a:r>
          </a:p>
          <a:p>
            <a:pPr lvl="1"/>
            <a:r>
              <a:rPr lang="en-US" dirty="0"/>
              <a:t>Mix it up!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0920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3FE6E6-BD72-9DAD-F44E-CFC6380A2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A89FB-F6D5-C916-5939-549CB0DFC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Organic Social Traffic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9C9CA4-0454-D322-22BA-004E4F9A7C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Post consistently and at optimal times</a:t>
            </a:r>
          </a:p>
          <a:p>
            <a:r>
              <a:rPr lang="en-US" dirty="0"/>
              <a:t>High-quality content!</a:t>
            </a:r>
          </a:p>
          <a:p>
            <a:r>
              <a:rPr lang="en-US" dirty="0"/>
              <a:t>Leverage hashtags and keywords</a:t>
            </a:r>
          </a:p>
          <a:p>
            <a:r>
              <a:rPr lang="en-US" dirty="0"/>
              <a:t>Interact with your audience – social media is a two-way street!</a:t>
            </a:r>
          </a:p>
          <a:p>
            <a:r>
              <a:rPr lang="en-US" dirty="0"/>
              <a:t>Track and test:</a:t>
            </a:r>
          </a:p>
          <a:p>
            <a:pPr lvl="1"/>
            <a:r>
              <a:rPr lang="en-US" dirty="0"/>
              <a:t>Website clicks</a:t>
            </a:r>
          </a:p>
          <a:p>
            <a:pPr lvl="1"/>
            <a:r>
              <a:rPr lang="en-US" dirty="0"/>
              <a:t>Engagement</a:t>
            </a:r>
          </a:p>
          <a:p>
            <a:pPr lvl="1"/>
            <a:r>
              <a:rPr lang="en-US" dirty="0"/>
              <a:t>Referral traffic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66260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A2E3E9-EAC5-9321-CA52-A0C5F2271F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Paid Ads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00A38F-9167-E711-8D7B-D2F0960FE3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Can be a huge shortcut to getting targeted traffic fast – but an element of risk is involved!</a:t>
            </a:r>
          </a:p>
          <a:p>
            <a:r>
              <a:rPr lang="en-US" dirty="0"/>
              <a:t>Critical to know your numbers and keep a close eye on your metrics.</a:t>
            </a:r>
          </a:p>
          <a:p>
            <a:r>
              <a:rPr lang="en-US" dirty="0"/>
              <a:t>Start small and scale later – test your campaign and get results before increasing spend.</a:t>
            </a:r>
          </a:p>
          <a:p>
            <a:r>
              <a:rPr lang="en-US" dirty="0"/>
              <a:t>Utilize built-in AI tools</a:t>
            </a:r>
          </a:p>
        </p:txBody>
      </p:sp>
    </p:spTree>
    <p:extLst>
      <p:ext uri="{BB962C8B-B14F-4D97-AF65-F5344CB8AC3E}">
        <p14:creationId xmlns:p14="http://schemas.microsoft.com/office/powerpoint/2010/main" val="28488641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E2D31-7C39-B758-AB18-52B32C2782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F6CA20-5699-8DB3-1976-A7ABBBC38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Paid Ads (cont.)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48E3FF-B528-1AAB-23D1-ADF7411200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Google Ads</a:t>
            </a:r>
          </a:p>
          <a:p>
            <a:r>
              <a:rPr lang="en-US" dirty="0"/>
              <a:t>Facebook Ads</a:t>
            </a:r>
          </a:p>
          <a:p>
            <a:r>
              <a:rPr lang="en-US" dirty="0"/>
              <a:t>Instagram Ads</a:t>
            </a:r>
          </a:p>
          <a:p>
            <a:r>
              <a:rPr lang="en-US" dirty="0"/>
              <a:t>LinkedIn Ads</a:t>
            </a:r>
          </a:p>
          <a:p>
            <a:r>
              <a:rPr lang="en-US" dirty="0"/>
              <a:t>X Ads</a:t>
            </a:r>
          </a:p>
          <a:p>
            <a:r>
              <a:rPr lang="en-US" dirty="0"/>
              <a:t>TikTok Ads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69482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A5C048-DAD8-5348-2341-904CFD9F9F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ED3D3-E047-89A4-1A05-CD6ECF717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Paid Ads (cont.)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0EB62E-244F-171A-A852-48D3AAA95F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Defining your audience:</a:t>
            </a:r>
          </a:p>
          <a:p>
            <a:pPr lvl="1"/>
            <a:r>
              <a:rPr lang="en-US" dirty="0"/>
              <a:t>Demographics</a:t>
            </a:r>
          </a:p>
          <a:p>
            <a:pPr lvl="1"/>
            <a:r>
              <a:rPr lang="en-US" dirty="0"/>
              <a:t>Geography</a:t>
            </a:r>
          </a:p>
          <a:p>
            <a:pPr lvl="1"/>
            <a:r>
              <a:rPr lang="en-US" dirty="0"/>
              <a:t>Interests</a:t>
            </a:r>
          </a:p>
          <a:p>
            <a:pPr lvl="1"/>
            <a:r>
              <a:rPr lang="en-US" dirty="0"/>
              <a:t>Behavior</a:t>
            </a:r>
          </a:p>
          <a:p>
            <a:pPr lvl="1"/>
            <a:r>
              <a:rPr lang="en-US" dirty="0"/>
              <a:t>Custom audiences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Importance of ad copy and visuals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5019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4EE88-FEE1-2907-1C75-20F9997FB6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Not All Traffic is Equal!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9E87C-BA22-89E3-1DEE-DF60876FBC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need targeted traffic… I.e. A regular flow of people who are members of your target audience.</a:t>
            </a:r>
          </a:p>
          <a:p>
            <a:r>
              <a:rPr lang="en-US" dirty="0"/>
              <a:t>There are no magic solutions – but there are some great options for every budget, audience and type of business.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7322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4427C5-13FB-2C9D-46A4-5D4D6DCFD0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10D42-CA37-347D-D933-036F29D8C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Paid Ads (cont.)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06986C-15D0-ABC4-C547-E2662BE1CB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Setting a budget and bidding strategy</a:t>
            </a:r>
          </a:p>
          <a:p>
            <a:r>
              <a:rPr lang="en-US" dirty="0"/>
              <a:t>Daily and lifetime budgets</a:t>
            </a:r>
          </a:p>
          <a:p>
            <a:r>
              <a:rPr lang="en-US" dirty="0"/>
              <a:t>Bidding strategies:</a:t>
            </a:r>
          </a:p>
          <a:p>
            <a:pPr lvl="1"/>
            <a:r>
              <a:rPr lang="en-US" dirty="0"/>
              <a:t>Cost Per Click (CPC)</a:t>
            </a:r>
          </a:p>
          <a:p>
            <a:pPr lvl="1"/>
            <a:r>
              <a:rPr lang="en-US" dirty="0"/>
              <a:t>Cost Per Thousand Impressions (CPM)</a:t>
            </a:r>
          </a:p>
          <a:p>
            <a:pPr lvl="1"/>
            <a:r>
              <a:rPr lang="en-US" dirty="0"/>
              <a:t>Cost Per Acquisition (CPA) 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5362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E771FC-5643-8620-57BF-BADE26CB55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4D7C3-4ADA-E83E-8650-9B559CA2B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Paid Ads (cont.)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D0C41F-F561-8487-BCCB-928826176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Tracking performance and optimizing campaigns:</a:t>
            </a:r>
          </a:p>
          <a:p>
            <a:pPr marL="800100" lvl="1" indent="-342900">
              <a:lnSpc>
                <a:spcPct val="150000"/>
              </a:lnSpc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en-GB" sz="2000" dirty="0"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Click-through rate (CTR)</a:t>
            </a:r>
          </a:p>
          <a:p>
            <a:pPr marL="800100" lvl="1" indent="-342900">
              <a:lnSpc>
                <a:spcPct val="150000"/>
              </a:lnSpc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en-GB" sz="2000" dirty="0"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Conversion r</a:t>
            </a:r>
            <a:r>
              <a:rPr lang="en-GB" sz="2000" dirty="0">
                <a:solidFill>
                  <a:srgbClr val="000000"/>
                </a:solidFill>
                <a:ea typeface="Arial" panose="020B0604020202020204" pitchFamily="34" charset="0"/>
              </a:rPr>
              <a:t>ate</a:t>
            </a:r>
          </a:p>
          <a:p>
            <a:pPr marL="800100" lvl="1" indent="-342900">
              <a:lnSpc>
                <a:spcPct val="150000"/>
              </a:lnSpc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en-GB" sz="2000" dirty="0"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Cost per click (CPC)</a:t>
            </a:r>
          </a:p>
          <a:p>
            <a:pPr marL="800100" lvl="1" indent="-342900">
              <a:lnSpc>
                <a:spcPct val="150000"/>
              </a:lnSpc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en-GB" sz="2000" dirty="0"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Return on ad spend (ROAS)</a:t>
            </a:r>
            <a:endParaRPr lang="en-GB" sz="2400" dirty="0">
              <a:solidFill>
                <a:srgbClr val="000000"/>
              </a:solidFill>
              <a:effectLst/>
              <a:ea typeface="Arial" panose="020B0604020202020204" pitchFamily="34" charset="0"/>
            </a:endParaRPr>
          </a:p>
          <a:p>
            <a:r>
              <a:rPr lang="en-GB" dirty="0"/>
              <a:t>Retargeting</a:t>
            </a:r>
            <a:endParaRPr lang="en-GB" sz="2400" dirty="0">
              <a:solidFill>
                <a:srgbClr val="000000"/>
              </a:solidFill>
              <a:effectLst/>
              <a:ea typeface="Arial" panose="020B0604020202020204" pitchFamily="34" charset="0"/>
            </a:endParaRPr>
          </a:p>
          <a:p>
            <a:pPr marL="0" lvl="0" indent="0">
              <a:lnSpc>
                <a:spcPct val="150000"/>
              </a:lnSpc>
              <a:buSzPts val="1000"/>
              <a:buNone/>
              <a:tabLst>
                <a:tab pos="457200" algn="l"/>
              </a:tabLst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3430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1A6F0-2060-8D96-71D3-2A2D90969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70F760-AD1D-67E4-EAA5-4FF4B4D868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Traffic is the lifeblood of any online business</a:t>
            </a:r>
          </a:p>
          <a:p>
            <a:r>
              <a:rPr lang="en-US" dirty="0"/>
              <a:t>Lots of ways to generate traffic – both organic/free and paid methods</a:t>
            </a:r>
          </a:p>
          <a:p>
            <a:r>
              <a:rPr lang="en-US" dirty="0"/>
              <a:t>Regular flow of traffic requires consistent action</a:t>
            </a:r>
          </a:p>
          <a:p>
            <a:r>
              <a:rPr lang="en-US" dirty="0"/>
              <a:t>Closely monitor your results – find what is working and concentrate on those methods</a:t>
            </a:r>
          </a:p>
          <a:p>
            <a:r>
              <a:rPr lang="en-US" dirty="0"/>
              <a:t>Utilize AI tools for creative, content and traffic generation</a:t>
            </a:r>
          </a:p>
        </p:txBody>
      </p:sp>
    </p:spTree>
    <p:extLst>
      <p:ext uri="{BB962C8B-B14F-4D97-AF65-F5344CB8AC3E}">
        <p14:creationId xmlns:p14="http://schemas.microsoft.com/office/powerpoint/2010/main" val="524350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0421A9-61CA-E911-01D4-BCE186793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Organic (Free) or Paid Traffic?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4F7E0C-24D3-FD95-B42E-03D5F26E9B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Traffic will either cost you time – or it’ll cost you money!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/>
              <a:t>Paid traffic</a:t>
            </a:r>
          </a:p>
          <a:p>
            <a:pPr lvl="1"/>
            <a:r>
              <a:rPr lang="en-US" dirty="0"/>
              <a:t>Has an upfront risk (i.e. you’ll have to spend money) – but brings the potential to quickly generate large volumes of traffic on tap.</a:t>
            </a:r>
          </a:p>
          <a:p>
            <a:pPr lvl="1"/>
            <a:r>
              <a:rPr lang="en-US" dirty="0"/>
              <a:t>So important to track your numbers – otherwise you could spend a lot and get zero results.</a:t>
            </a:r>
          </a:p>
          <a:p>
            <a:pPr lvl="1"/>
            <a:r>
              <a:rPr lang="en-US" dirty="0"/>
              <a:t>Best for when you have the business infrastructure to support it – e.g. a proven sales funnel.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05374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D1E55F-92BB-2602-0EF1-89A79E68F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A3C4F7-A64C-CBD8-FB2A-0BA8A1E652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Organic (Free) or Paid Traffic?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D3BFF4-9D7C-8410-DDB2-608712612F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Free traffic</a:t>
            </a:r>
          </a:p>
          <a:p>
            <a:pPr lvl="1"/>
            <a:r>
              <a:rPr lang="en-US" dirty="0"/>
              <a:t>No upfront risk – but will take longer to generate results.</a:t>
            </a:r>
          </a:p>
          <a:p>
            <a:pPr lvl="1"/>
            <a:r>
              <a:rPr lang="en-US" dirty="0"/>
              <a:t>Usually more laborious and time-consuming.</a:t>
            </a:r>
          </a:p>
          <a:p>
            <a:pPr lvl="1"/>
            <a:r>
              <a:rPr lang="en-US" dirty="0"/>
              <a:t>Can bring traffic over the longer term.</a:t>
            </a:r>
          </a:p>
          <a:p>
            <a:pPr lvl="1"/>
            <a:endParaRPr lang="en-US" dirty="0"/>
          </a:p>
          <a:p>
            <a:r>
              <a:rPr lang="en-US" b="1" dirty="0"/>
              <a:t>Consider using both organic and paid traffic</a:t>
            </a:r>
          </a:p>
        </p:txBody>
      </p:sp>
    </p:spTree>
    <p:extLst>
      <p:ext uri="{BB962C8B-B14F-4D97-AF65-F5344CB8AC3E}">
        <p14:creationId xmlns:p14="http://schemas.microsoft.com/office/powerpoint/2010/main" val="25028420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4D63F0-F276-F162-8D92-78F02D3801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No Plan = a Plan to Fail!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93B627-1A32-E637-E398-4EF31687C4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need a simple strategy and plan of action</a:t>
            </a:r>
          </a:p>
          <a:p>
            <a:r>
              <a:rPr lang="en-US" dirty="0"/>
              <a:t>This will help you focus your efforts. Don’t try to do everything – find where your audience is and concentrate on those places.</a:t>
            </a:r>
          </a:p>
          <a:p>
            <a:r>
              <a:rPr lang="en-US" dirty="0"/>
              <a:t>Track and measure your results.</a:t>
            </a:r>
          </a:p>
        </p:txBody>
      </p:sp>
    </p:spTree>
    <p:extLst>
      <p:ext uri="{BB962C8B-B14F-4D97-AF65-F5344CB8AC3E}">
        <p14:creationId xmlns:p14="http://schemas.microsoft.com/office/powerpoint/2010/main" val="27874385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319943-83DC-6F92-3778-C5ED36D900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AA0BD-EF1D-4A69-8660-34052B2CB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Understand Your Audience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01513F-A3B0-E21F-ED09-27B762DF80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Carefully research your audience and decide which traffic methods to concentrate on.</a:t>
            </a:r>
          </a:p>
          <a:p>
            <a:pPr lvl="1"/>
            <a:r>
              <a:rPr lang="en-US" dirty="0"/>
              <a:t>Who are they? What are their demographics?</a:t>
            </a:r>
          </a:p>
          <a:p>
            <a:pPr lvl="1"/>
            <a:r>
              <a:rPr lang="en-US" dirty="0"/>
              <a:t>Hopes, fears, goals, aspirations, pain points, </a:t>
            </a:r>
            <a:r>
              <a:rPr lang="en-US" dirty="0" err="1"/>
              <a:t>etc</a:t>
            </a:r>
            <a:r>
              <a:rPr lang="en-US" dirty="0"/>
              <a:t>?</a:t>
            </a:r>
          </a:p>
          <a:p>
            <a:pPr lvl="1"/>
            <a:r>
              <a:rPr lang="en-US" dirty="0"/>
              <a:t>What type of content resonates with them most?</a:t>
            </a:r>
          </a:p>
          <a:p>
            <a:pPr lvl="1"/>
            <a:r>
              <a:rPr lang="en-US" dirty="0"/>
              <a:t>What are their online habits? Where do they hang out online?</a:t>
            </a:r>
          </a:p>
        </p:txBody>
      </p:sp>
    </p:spTree>
    <p:extLst>
      <p:ext uri="{BB962C8B-B14F-4D97-AF65-F5344CB8AC3E}">
        <p14:creationId xmlns:p14="http://schemas.microsoft.com/office/powerpoint/2010/main" val="26348248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707917-B501-ED82-A58B-0159EC426E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FD9E9C-B572-899B-721E-DEFEDB94AC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Set Your Goals/Objectives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06EF3E-AF89-450E-E8B9-9F8EA90E25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Know what you are aiming for. Be specific!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Example #1: Increase traffic to my blog by 20% in the next 12 months:</a:t>
            </a:r>
          </a:p>
          <a:p>
            <a:pPr lvl="1"/>
            <a:r>
              <a:rPr lang="en-US" dirty="0"/>
              <a:t>Utilize SEO, content marketing, and social media to drive more visitors.</a:t>
            </a:r>
          </a:p>
          <a:p>
            <a:pPr lvl="1"/>
            <a:r>
              <a:rPr lang="en-US" dirty="0"/>
              <a:t>Focus on high-intent keywords and optimize my pages and posts for the search engines.</a:t>
            </a:r>
          </a:p>
          <a:p>
            <a:pPr lvl="1"/>
            <a:r>
              <a:rPr lang="en-US" dirty="0"/>
              <a:t>Leverage social media content and influencer collaborations.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57393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303E98-F788-B352-F409-10A322E61F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BDCEFF-8EEC-D23F-97B8-845D09BC5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Set Your Goals/Objectives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231A8E-9FB8-0A2E-B25D-355C502B0A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Example #2: Drive 3,000 visitors to my product sales page over the next 30 days:</a:t>
            </a:r>
          </a:p>
          <a:p>
            <a:pPr lvl="1"/>
            <a:r>
              <a:rPr lang="en-US" dirty="0"/>
              <a:t>Do a launch on </a:t>
            </a:r>
            <a:r>
              <a:rPr lang="en-US" dirty="0" err="1"/>
              <a:t>WarriorPlus</a:t>
            </a:r>
            <a:r>
              <a:rPr lang="en-US" dirty="0"/>
              <a:t> and recruit 30 high-quality affiliates</a:t>
            </a:r>
          </a:p>
          <a:p>
            <a:pPr lvl="1"/>
            <a:r>
              <a:rPr lang="en-US" dirty="0"/>
              <a:t>Run a PPC campaign targeting relevant audiences.</a:t>
            </a:r>
          </a:p>
          <a:p>
            <a:pPr lvl="1"/>
            <a:r>
              <a:rPr lang="en-US" dirty="0"/>
              <a:t>Use retargeting ads to bring back past site visitors.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2942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1299</TotalTime>
  <Words>1477</Words>
  <Application>Microsoft Macintosh PowerPoint</Application>
  <PresentationFormat>Widescreen</PresentationFormat>
  <Paragraphs>223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Aptos</vt:lpstr>
      <vt:lpstr>Arial</vt:lpstr>
      <vt:lpstr>Symbol</vt:lpstr>
      <vt:lpstr>Office Theme</vt:lpstr>
      <vt:lpstr>PowerPoint Presentation</vt:lpstr>
      <vt:lpstr>Build It and They Will Come… Or Will They?</vt:lpstr>
      <vt:lpstr>Not All Traffic is Equal!</vt:lpstr>
      <vt:lpstr>Organic (Free) or Paid Traffic?</vt:lpstr>
      <vt:lpstr>Organic (Free) or Paid Traffic?</vt:lpstr>
      <vt:lpstr>No Plan = a Plan to Fail!</vt:lpstr>
      <vt:lpstr>Understand Your Audience</vt:lpstr>
      <vt:lpstr>Set Your Goals/Objectives</vt:lpstr>
      <vt:lpstr>Set Your Goals/Objectives</vt:lpstr>
      <vt:lpstr>Search Engine Optimization (SEO)</vt:lpstr>
      <vt:lpstr>Search Engine Optimization (cont.)</vt:lpstr>
      <vt:lpstr>Search Engine Optimization (cont.)</vt:lpstr>
      <vt:lpstr>Search Engine Optimization (cont.)</vt:lpstr>
      <vt:lpstr>Search Engine Optimization (cont.)</vt:lpstr>
      <vt:lpstr>Search Engine Optimization (cont.)</vt:lpstr>
      <vt:lpstr>Content Marketing</vt:lpstr>
      <vt:lpstr>Content Marketing (cont.)</vt:lpstr>
      <vt:lpstr>Email Marketing</vt:lpstr>
      <vt:lpstr>Email Marketing (cont.)</vt:lpstr>
      <vt:lpstr>Email Marketing (cont.)</vt:lpstr>
      <vt:lpstr>Email Marketing (cont.)</vt:lpstr>
      <vt:lpstr>Affiliate Traffic</vt:lpstr>
      <vt:lpstr>Affiliate Traffic (cont.)</vt:lpstr>
      <vt:lpstr>Organic Social Traffic</vt:lpstr>
      <vt:lpstr>Organic Social Traffic (cont.)</vt:lpstr>
      <vt:lpstr>Organic Social Traffic (cont.)</vt:lpstr>
      <vt:lpstr>Paid Ads</vt:lpstr>
      <vt:lpstr>Paid Ads (cont.)</vt:lpstr>
      <vt:lpstr>Paid Ads (cont.)</vt:lpstr>
      <vt:lpstr>Paid Ads (cont.)</vt:lpstr>
      <vt:lpstr>Paid Ads (cont.)</vt:lpstr>
      <vt:lpstr>Conclusion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List Building Unleashed</dc:title>
  <dc:subject/>
  <dc:creator/>
  <cp:keywords/>
  <dc:description/>
  <cp:lastModifiedBy>Dan Flower</cp:lastModifiedBy>
  <cp:revision>29</cp:revision>
  <dcterms:created xsi:type="dcterms:W3CDTF">2024-04-09T15:55:44Z</dcterms:created>
  <dcterms:modified xsi:type="dcterms:W3CDTF">2025-02-15T21:19:49Z</dcterms:modified>
  <cp:category/>
</cp:coreProperties>
</file>